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84" r:id="rId3"/>
    <p:sldId id="266" r:id="rId4"/>
    <p:sldId id="268" r:id="rId5"/>
    <p:sldId id="270" r:id="rId6"/>
    <p:sldId id="277" r:id="rId7"/>
    <p:sldId id="278" r:id="rId8"/>
    <p:sldId id="272" r:id="rId9"/>
    <p:sldId id="285" r:id="rId10"/>
    <p:sldId id="273" r:id="rId11"/>
    <p:sldId id="274" r:id="rId12"/>
    <p:sldId id="276" r:id="rId13"/>
    <p:sldId id="282" r:id="rId14"/>
    <p:sldId id="280" r:id="rId15"/>
    <p:sldId id="281" r:id="rId16"/>
    <p:sldId id="286" r:id="rId1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7890005-423B-4832-ADB6-764B0DBD470F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B0C16F6-371D-4EB3-AADD-4B24B74C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8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EC1246-D154-4150-B118-0C83C2DCD3F2}" type="datetime1">
              <a:rPr lang="en-US" smtClean="0"/>
              <a:t>16-Nov-18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07A9-F557-44ED-B2B7-01A5C20A0A75}" type="datetime1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7AD-494E-45A8-B4C4-058023C6739A}" type="datetime1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6A7A-F065-4F05-B7F9-228D7EBB8920}" type="datetime1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9234-8D52-4D6F-9063-F67B25E30670}" type="datetime1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EB2C-0A69-474F-BC6A-C329C39B977E}" type="datetime1">
              <a:rPr lang="en-US" smtClean="0"/>
              <a:t>16-Nov-18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3A26-590F-462F-BC98-8D85B54D0BA7}" type="datetime1">
              <a:rPr lang="en-US" smtClean="0"/>
              <a:t>16-Nov-18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6C59-A86E-4842-904D-389F6F94A338}" type="datetime1">
              <a:rPr lang="en-US" smtClean="0"/>
              <a:t>16-Nov-18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B8FC-1323-434E-9257-BE56621E8A63}" type="datetime1">
              <a:rPr lang="en-US" smtClean="0"/>
              <a:t>16-Nov-18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90B3-D34B-49AE-9F62-FACBCBC6B2EF}" type="datetime1">
              <a:rPr lang="en-US" smtClean="0"/>
              <a:t>16-Nov-18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780E-1045-4523-B1B0-BEE7590B057D}" type="datetime1">
              <a:rPr lang="en-US" smtClean="0"/>
              <a:t>16-Nov-18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209D11B-68C0-4D1C-87A8-99977549C367}" type="datetime1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FCE2B3-0F55-475D-A459-51FD077693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HYBRID AND SMART APPROACH TOWARDS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RENEWABLE ENERGY CAPACITY ADDITION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18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Renewable Energy Summit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16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November 2018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Presentation by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Dr. (Mrs. ) </a:t>
            </a:r>
            <a:r>
              <a:rPr lang="en-US" dirty="0" err="1" smtClean="0">
                <a:solidFill>
                  <a:srgbClr val="C00000"/>
                </a:solidFill>
              </a:rPr>
              <a:t>Malti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Goel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5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3. Integration of V2G Concept in Smart Energy Systems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Uncertainty of main grid due to changes in demand, </a:t>
            </a:r>
            <a:r>
              <a:rPr lang="en-US" dirty="0" smtClean="0"/>
              <a:t>increasing renewable </a:t>
            </a:r>
            <a:r>
              <a:rPr lang="en-US" dirty="0"/>
              <a:t>energy potential and </a:t>
            </a:r>
            <a:r>
              <a:rPr lang="en-US" dirty="0" smtClean="0"/>
              <a:t>need for charging of electric </a:t>
            </a:r>
            <a:r>
              <a:rPr lang="en-US" dirty="0"/>
              <a:t>vehicles makes it difficult to optimize renewable energy systems with </a:t>
            </a:r>
            <a:r>
              <a:rPr lang="en-US" dirty="0" smtClean="0"/>
              <a:t>V2G</a:t>
            </a:r>
          </a:p>
          <a:p>
            <a:r>
              <a:rPr lang="en-US" dirty="0"/>
              <a:t>A number of case studies have been conducted in different parts of the world in order to evaluate the economical feasibility of V2G concept in smart energy systems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Hybrid Renewable Energy </a:t>
            </a:r>
            <a:r>
              <a:rPr lang="en-US" dirty="0" smtClean="0">
                <a:solidFill>
                  <a:srgbClr val="002060"/>
                </a:solidFill>
              </a:rPr>
              <a:t>Systems with V2G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HRES </a:t>
            </a:r>
            <a:r>
              <a:rPr lang="en-US" dirty="0" smtClean="0"/>
              <a:t>with V2G consist </a:t>
            </a:r>
            <a:r>
              <a:rPr lang="en-US" dirty="0"/>
              <a:t>of SPV panels, wind turbines, V2G charging center and the main grid which supply the electricity demand of an application such as a supermarket or a cluster of </a:t>
            </a:r>
            <a:r>
              <a:rPr lang="en-US" dirty="0" smtClean="0"/>
              <a:t>houses.</a:t>
            </a:r>
          </a:p>
          <a:p>
            <a:r>
              <a:rPr lang="en-US" dirty="0"/>
              <a:t>Hourly variation of renewable energy potential, V2G fleet capacity for charging/discharging and electricity demand of the micro-grid are taken as major input parameters to the energy model. </a:t>
            </a:r>
            <a:endParaRPr lang="en-US" dirty="0" smtClean="0"/>
          </a:p>
          <a:p>
            <a:r>
              <a:rPr lang="en-US" dirty="0"/>
              <a:t>A novel computational algorithm is developed to optimize smart HRES with V2G.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8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1922386" cy="1154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4" y="2971800"/>
            <a:ext cx="1384497" cy="1306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4" y="4648200"/>
            <a:ext cx="1331256" cy="1331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05000"/>
            <a:ext cx="3845856" cy="38458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36" y="4953000"/>
            <a:ext cx="2343150" cy="925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43" y="1493142"/>
            <a:ext cx="2138976" cy="1299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28" y="3239663"/>
            <a:ext cx="2137592" cy="11765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609600"/>
            <a:ext cx="54102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V2G Integration in Smart Grid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3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4. Metal Air Battery Storage for Vehicles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690308" cy="35089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typical lithium-ion battery can store 150 watt-hours of electricity in 1 kilogram of battery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</a:t>
            </a:r>
            <a:r>
              <a:rPr lang="en-US" dirty="0"/>
              <a:t> lead-acid battery </a:t>
            </a:r>
            <a:r>
              <a:rPr lang="en-US" dirty="0" smtClean="0"/>
              <a:t>stores </a:t>
            </a:r>
            <a:r>
              <a:rPr lang="en-US" dirty="0"/>
              <a:t>only 25 watt-hours per kilogram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2" descr="https://upload.wikimedia.org/wikipedia/commons/1/13/Metal_air_batteries_bar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4233791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4695" y="57054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 smtClean="0">
                <a:solidFill>
                  <a:prstClr val="black"/>
                </a:solidFill>
              </a:rPr>
              <a:t>https</a:t>
            </a:r>
            <a:r>
              <a:rPr lang="en-US" sz="1200" dirty="0">
                <a:solidFill>
                  <a:prstClr val="black"/>
                </a:solidFill>
              </a:rPr>
              <a:t>://upload.wikimedia.org/wikipedia/commons/1/13/Metal_air_batteries_barchart.png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Metal Air Battery for Energy Storage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33799"/>
            <a:ext cx="7620000" cy="2847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53340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aluminum–air battery is considered to be an attractive candidate as a power source for electric vehicles (EVs) because of its high theoretical energy density (8100 </a:t>
            </a:r>
            <a:r>
              <a:rPr lang="en-US" dirty="0" err="1"/>
              <a:t>Wh</a:t>
            </a:r>
            <a:r>
              <a:rPr lang="en-US" dirty="0"/>
              <a:t> kg</a:t>
            </a:r>
            <a:r>
              <a:rPr lang="en-US" baseline="30000" dirty="0"/>
              <a:t>−1</a:t>
            </a:r>
            <a:r>
              <a:rPr lang="en-US" dirty="0"/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7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5. Research on Solar Power Storage in Water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333333"/>
                </a:solidFill>
                <a:latin typeface="Arial"/>
                <a:ea typeface="Calibri"/>
              </a:rPr>
              <a:t>NB Institute for Rural Technology (NBIRT), 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has </a:t>
            </a:r>
            <a:r>
              <a:rPr lang="en-US" dirty="0">
                <a:solidFill>
                  <a:srgbClr val="333333"/>
                </a:solidFill>
                <a:latin typeface="Arial"/>
                <a:ea typeface="Calibri"/>
              </a:rPr>
              <a:t>come up with a prototype of  machine that will store solar power in water for 24 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hours</a:t>
            </a:r>
          </a:p>
          <a:p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It has a </a:t>
            </a:r>
            <a:r>
              <a:rPr lang="en-US" dirty="0">
                <a:solidFill>
                  <a:srgbClr val="333333"/>
                </a:solidFill>
                <a:latin typeface="Arial"/>
                <a:ea typeface="Calibri"/>
              </a:rPr>
              <a:t>solar panel, a micro-solar pump, a micro-</a:t>
            </a:r>
            <a:r>
              <a:rPr lang="en-US" dirty="0" err="1">
                <a:solidFill>
                  <a:srgbClr val="333333"/>
                </a:solidFill>
                <a:latin typeface="Arial"/>
                <a:ea typeface="Calibri"/>
              </a:rPr>
              <a:t>hydel</a:t>
            </a:r>
            <a:r>
              <a:rPr lang="en-US" dirty="0">
                <a:solidFill>
                  <a:srgbClr val="333333"/>
                </a:solidFill>
                <a:latin typeface="Arial"/>
                <a:ea typeface="Calibri"/>
              </a:rPr>
              <a:t> equipment, a water tank and a water 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reservoir.</a:t>
            </a:r>
          </a:p>
          <a:p>
            <a:r>
              <a:rPr lang="en-US" dirty="0">
                <a:solidFill>
                  <a:srgbClr val="333333"/>
                </a:solidFill>
                <a:latin typeface="Arial"/>
                <a:ea typeface="Calibri"/>
              </a:rPr>
              <a:t>solar 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power </a:t>
            </a:r>
            <a:r>
              <a:rPr lang="en-US" dirty="0">
                <a:solidFill>
                  <a:srgbClr val="333333"/>
                </a:solidFill>
                <a:latin typeface="Arial"/>
                <a:ea typeface="Calibri"/>
              </a:rPr>
              <a:t>is first stored in the underground reservoir and then pumped into the overhead water 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tank and stored as potential energy.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Micro-</a:t>
            </a:r>
            <a:r>
              <a:rPr lang="en-US" dirty="0" err="1" smtClean="0">
                <a:solidFill>
                  <a:srgbClr val="333333"/>
                </a:solidFill>
                <a:latin typeface="Arial"/>
                <a:ea typeface="Calibri"/>
              </a:rPr>
              <a:t>hydel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/>
                <a:ea typeface="Calibri"/>
              </a:rPr>
              <a:t>equipment 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is then switched </a:t>
            </a:r>
            <a:r>
              <a:rPr lang="en-US" dirty="0">
                <a:solidFill>
                  <a:srgbClr val="333333"/>
                </a:solidFill>
                <a:latin typeface="Arial"/>
                <a:ea typeface="Calibri"/>
              </a:rPr>
              <a:t>on and that will bring the high-pressured, stored solar-powered water into the main machine, which will turn it into 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Calibri"/>
              </a:rPr>
              <a:t>electricity.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310187" cy="3765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263" y="4895395"/>
            <a:ext cx="6244937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Shape of things to come. Bonnet of an Electric Vehicle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5486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Thank You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2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Overview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latin typeface="Calibri"/>
                <a:ea typeface="Times New Roman"/>
                <a:cs typeface="Times New Roman"/>
              </a:rPr>
              <a:t>I would like to put before you a five </a:t>
            </a:r>
            <a:r>
              <a:rPr lang="en-US" dirty="0" smtClean="0">
                <a:latin typeface="Calibri"/>
                <a:ea typeface="Times New Roman"/>
                <a:cs typeface="Times New Roman"/>
              </a:rPr>
              <a:t>new technologies of relevance to our country to </a:t>
            </a:r>
            <a:r>
              <a:rPr lang="en-US" dirty="0">
                <a:latin typeface="Calibri"/>
                <a:ea typeface="Times New Roman"/>
                <a:cs typeface="Times New Roman"/>
              </a:rPr>
              <a:t>address the theme of the Summit. </a:t>
            </a:r>
            <a:r>
              <a:rPr lang="en-US" dirty="0" smtClean="0">
                <a:latin typeface="Calibri"/>
                <a:ea typeface="Times New Roman"/>
                <a:cs typeface="Times New Roman"/>
              </a:rPr>
              <a:t>	</a:t>
            </a:r>
          </a:p>
          <a:p>
            <a:pPr marL="297180" lvl="1"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	Floating Renewable Energy Platforms</a:t>
            </a:r>
          </a:p>
          <a:p>
            <a:pPr marL="297180" lvl="1"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   Hybrid Energy Systems</a:t>
            </a:r>
          </a:p>
          <a:p>
            <a:pPr marL="297180" lvl="1"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   HRES with V2G Integration</a:t>
            </a:r>
          </a:p>
          <a:p>
            <a:pPr marL="297180" lvl="1"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   Metal Air Batteries</a:t>
            </a:r>
          </a:p>
          <a:p>
            <a:pPr marL="297180" lvl="1"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/>
                <a:ea typeface="Times New Roman"/>
                <a:cs typeface="Times New Roman"/>
              </a:rPr>
              <a:t>   Solar Energy Storage in Water</a:t>
            </a:r>
          </a:p>
          <a:p>
            <a:pPr marL="297180" lvl="1"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Calibri"/>
              <a:ea typeface="Times New Roman"/>
              <a:cs typeface="Times New Roman"/>
            </a:endParaRPr>
          </a:p>
          <a:p>
            <a:pPr marL="297180" lvl="1"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Calibri"/>
              <a:ea typeface="Times New Roman"/>
              <a:cs typeface="Times New Roman"/>
            </a:endParaRPr>
          </a:p>
          <a:p>
            <a:pPr marL="297180" lvl="1"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Calibri"/>
              <a:ea typeface="Times New Roman"/>
              <a:cs typeface="Times New Roman"/>
            </a:endParaRPr>
          </a:p>
          <a:p>
            <a:pPr marL="297180" lvl="1" indent="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Global Renewable Energy Scene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en-US" sz="2000" dirty="0">
                <a:solidFill>
                  <a:srgbClr val="3E3D2D"/>
                </a:solidFill>
              </a:rPr>
              <a:t>Renewable energy is poised for a global takeoff. Over the past decade, the installed capacity of solar power has increased seven-fold, and wind energy capacity has grown by more than a factor of 13. </a:t>
            </a:r>
          </a:p>
          <a:p>
            <a:r>
              <a:rPr lang="en-US" sz="2000" dirty="0" smtClean="0"/>
              <a:t>Wind </a:t>
            </a:r>
            <a:r>
              <a:rPr lang="en-US" sz="2000" dirty="0"/>
              <a:t>and solar power are the world’s fastest-growing energy sources, with capacity expanding at double-digit rates every year over the </a:t>
            </a:r>
            <a:r>
              <a:rPr lang="en-US" sz="2000" dirty="0" smtClean="0"/>
              <a:t>current decade</a:t>
            </a:r>
          </a:p>
          <a:p>
            <a:r>
              <a:rPr lang="en-US" sz="2000" dirty="0" smtClean="0"/>
              <a:t>Six </a:t>
            </a:r>
            <a:r>
              <a:rPr lang="en-US" sz="2000" dirty="0"/>
              <a:t>countries—Denmark, Germany, India, Japan, Spain, and the United States—account for about 80 percent of global photovoltaic (PV) and wind power capacity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4599709" y="30079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18</a:t>
            </a:r>
            <a:r>
              <a:rPr lang="en-US" baseline="30000" dirty="0">
                <a:solidFill>
                  <a:prstClr val="white"/>
                </a:solidFill>
              </a:rPr>
              <a:t>th</a:t>
            </a:r>
            <a:r>
              <a:rPr lang="en-US" dirty="0">
                <a:solidFill>
                  <a:prstClr val="white"/>
                </a:solidFill>
              </a:rPr>
              <a:t> Renewable Energy Summit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India’s energy in 2010 and Capacity Addition in 2017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4038600" cy="30289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0561"/>
            <a:ext cx="4038600" cy="27852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Global wind capacity and Solar capacity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09800"/>
            <a:ext cx="426720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Global Renewable Energy Capacity became 1081GW with China having highest share as a country with one third share of 334GW in 2017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India achieved 61 GW and retained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Position, beating Japan at 57 GW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According to Renewable Energy </a:t>
            </a:r>
            <a:r>
              <a:rPr lang="en-US" sz="1600" dirty="0"/>
              <a:t>Prospects report Renewable power will maintain its strong growth in the Indian market reaching 35% share of generation, and 60% share of power generation </a:t>
            </a:r>
            <a:r>
              <a:rPr lang="en-US" sz="1600" dirty="0" smtClean="0"/>
              <a:t>capacity by 2030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4191000" cy="3352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1. Floating Wind Turbines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6191"/>
            <a:ext cx="8208819" cy="3246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73275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29"/>
                </a:solidFill>
                <a:latin typeface="Open Sans"/>
              </a:rPr>
              <a:t>Floating wind turbines are anchored to the seabed using cables without a fixed foundation, meaning they can be placed in water </a:t>
            </a:r>
            <a:r>
              <a:rPr lang="en-US" dirty="0" smtClean="0">
                <a:solidFill>
                  <a:srgbClr val="292929"/>
                </a:solidFill>
                <a:latin typeface="Open Sans"/>
              </a:rPr>
              <a:t>up to</a:t>
            </a:r>
            <a:r>
              <a:rPr lang="en-US" dirty="0">
                <a:solidFill>
                  <a:srgbClr val="292929"/>
                </a:solidFill>
                <a:latin typeface="Open Sans"/>
              </a:rPr>
              <a:t> </a:t>
            </a:r>
            <a:r>
              <a:rPr lang="en-US" dirty="0" smtClean="0">
                <a:solidFill>
                  <a:srgbClr val="292929"/>
                </a:solidFill>
                <a:latin typeface="Open Sans"/>
              </a:rPr>
              <a:t>600m, </a:t>
            </a:r>
            <a:r>
              <a:rPr lang="en-US" dirty="0">
                <a:solidFill>
                  <a:srgbClr val="292929"/>
                </a:solidFill>
                <a:latin typeface="Open Sans"/>
              </a:rPr>
              <a:t>as opposed to </a:t>
            </a:r>
            <a:r>
              <a:rPr lang="en-US" dirty="0" smtClean="0">
                <a:solidFill>
                  <a:srgbClr val="292929"/>
                </a:solidFill>
                <a:latin typeface="Open Sans"/>
              </a:rPr>
              <a:t>60m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Floating Solar Plants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91327"/>
            <a:ext cx="5638800" cy="375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" y="5922818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Floating solar plants had higher efficiency compared to ground-mounted installations due to the moderating effect of water bodies on panel temperature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2. Hybrid Energy Systems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Hybrid </a:t>
            </a:r>
            <a:r>
              <a:rPr lang="en-US" dirty="0" smtClean="0"/>
              <a:t>Energy </a:t>
            </a:r>
            <a:r>
              <a:rPr lang="en-US" dirty="0"/>
              <a:t>System (</a:t>
            </a:r>
            <a:r>
              <a:rPr lang="en-US" dirty="0" smtClean="0"/>
              <a:t>HES)s </a:t>
            </a:r>
            <a:r>
              <a:rPr lang="en-US" dirty="0"/>
              <a:t>are gradually getting popular for both grid connected and standalone applications as an eco friendly, economical solution. </a:t>
            </a:r>
            <a:endParaRPr lang="en-US" dirty="0" smtClean="0"/>
          </a:p>
          <a:p>
            <a:r>
              <a:rPr lang="en-US" dirty="0" smtClean="0"/>
              <a:t>It requires </a:t>
            </a:r>
            <a:r>
              <a:rPr lang="en-US" dirty="0"/>
              <a:t>evolutionary algorithm </a:t>
            </a:r>
            <a:r>
              <a:rPr lang="en-US" dirty="0" smtClean="0"/>
              <a:t>to </a:t>
            </a:r>
            <a:r>
              <a:rPr lang="en-US" dirty="0"/>
              <a:t>arrive at optimum system design considering level of grid integration as a constraint. </a:t>
            </a:r>
            <a:endParaRPr lang="en-US" dirty="0" smtClean="0"/>
          </a:p>
          <a:p>
            <a:r>
              <a:rPr lang="en-US" dirty="0" smtClean="0"/>
              <a:t>Hybrid Systems allow minimize CO2 emissions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Hybrid Energy Systems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590800"/>
            <a:ext cx="2715486" cy="2724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90800"/>
            <a:ext cx="4781908" cy="2878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823650"/>
            <a:ext cx="4495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Hybrid  Energy Systems bring efficiency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mg@2018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B3-0F55-475D-A459-51FD077693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5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638</TotalTime>
  <Words>634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 A HYBRID AND SMART APPROACH TOWARDS RENEWABLE ENERGY CAPACITY ADDITION</vt:lpstr>
      <vt:lpstr>Overview</vt:lpstr>
      <vt:lpstr>Global Renewable Energy Scene</vt:lpstr>
      <vt:lpstr>India’s energy in 2010 and Capacity Addition in 2017</vt:lpstr>
      <vt:lpstr>Global wind capacity and Solar capacity</vt:lpstr>
      <vt:lpstr>1. Floating Wind Turbines</vt:lpstr>
      <vt:lpstr>Floating Solar Plants</vt:lpstr>
      <vt:lpstr>2. Hybrid Energy Systems</vt:lpstr>
      <vt:lpstr>Hybrid Energy Systems</vt:lpstr>
      <vt:lpstr>3. Integration of V2G Concept in Smart Energy Systems</vt:lpstr>
      <vt:lpstr>Hybrid Renewable Energy Systems with V2G</vt:lpstr>
      <vt:lpstr>PowerPoint Presentation</vt:lpstr>
      <vt:lpstr>4. Metal Air Battery Storage for Vehicles</vt:lpstr>
      <vt:lpstr>Metal Air Battery for Energy Storage</vt:lpstr>
      <vt:lpstr>5. Research on Solar Power Storage in Water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HYBRID AND SMART APPROACH TOWARDS CLEAN ENERBY</dc:title>
  <dc:creator>Admin</dc:creator>
  <cp:lastModifiedBy>Admin</cp:lastModifiedBy>
  <cp:revision>30</cp:revision>
  <cp:lastPrinted>2018-11-16T02:31:00Z</cp:lastPrinted>
  <dcterms:created xsi:type="dcterms:W3CDTF">2018-10-13T01:34:19Z</dcterms:created>
  <dcterms:modified xsi:type="dcterms:W3CDTF">2018-11-16T02:49:40Z</dcterms:modified>
</cp:coreProperties>
</file>